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6"/>
  </p:notesMasterIdLst>
  <p:sldIdLst>
    <p:sldId id="261" r:id="rId2"/>
    <p:sldId id="264" r:id="rId3"/>
    <p:sldId id="262" r:id="rId4"/>
    <p:sldId id="263" r:id="rId5"/>
  </p:sldIdLst>
  <p:sldSz cx="6858000" cy="30178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95F6E"/>
    <a:srgbClr val="77673A"/>
    <a:srgbClr val="7D4E38"/>
    <a:srgbClr val="EF8B63"/>
    <a:srgbClr val="D9B365"/>
    <a:srgbClr val="EAA9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24"/>
    <p:restoredTop sz="91813"/>
  </p:normalViewPr>
  <p:slideViewPr>
    <p:cSldViewPr snapToGrid="0">
      <p:cViewPr varScale="1">
        <p:scale>
          <a:sx n="320" d="100"/>
          <a:sy n="320" d="100"/>
        </p:scale>
        <p:origin x="184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E168B5-9108-C94E-BCA8-299574CADDD7}" type="datetimeFigureOut">
              <a:rPr lang="en-US" smtClean="0"/>
              <a:t>3/6/25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" y="1143000"/>
            <a:ext cx="7010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A64E53-67CE-664F-96F9-56FF831A30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39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Agora genetics and omics separate</a:t>
            </a:r>
          </a:p>
          <a:p>
            <a:r>
              <a:rPr lang="en-US" dirty="0"/>
              <a:t>Run another </a:t>
            </a:r>
            <a:r>
              <a:rPr lang="en-US" dirty="0" err="1"/>
              <a:t>neurod</a:t>
            </a:r>
            <a:r>
              <a:rPr lang="en-US" dirty="0"/>
              <a:t> disease and a non-</a:t>
            </a:r>
            <a:r>
              <a:rPr lang="en-US" dirty="0" err="1"/>
              <a:t>neurod</a:t>
            </a:r>
            <a:r>
              <a:rPr lang="en-US" dirty="0"/>
              <a:t> disease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64E53-67CE-664F-96F9-56FF831A30A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985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F23F3-3017-9DCD-E461-DF2F09227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437F79-E373-437D-1242-48AACE9B73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B7F717-E640-DA5C-A442-108FCF986F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Run Agora genetics and omics separate</a:t>
            </a:r>
          </a:p>
          <a:p>
            <a:r>
              <a:rPr lang="en-US" dirty="0"/>
              <a:t>Run another </a:t>
            </a:r>
            <a:r>
              <a:rPr lang="en-US" dirty="0" err="1"/>
              <a:t>neurod</a:t>
            </a:r>
            <a:r>
              <a:rPr lang="en-US" dirty="0"/>
              <a:t> disease and a non-</a:t>
            </a:r>
            <a:r>
              <a:rPr lang="en-US" dirty="0" err="1"/>
              <a:t>neurod</a:t>
            </a:r>
            <a:r>
              <a:rPr lang="en-US" dirty="0"/>
              <a:t> disease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A7CF3C-294E-DC96-2771-8994D0AE59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A64E53-67CE-664F-96F9-56FF831A30A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858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57250" y="493892"/>
            <a:ext cx="5143500" cy="1050655"/>
          </a:xfrm>
        </p:spPr>
        <p:txBody>
          <a:bodyPr anchor="b"/>
          <a:lstStyle>
            <a:lvl1pPr algn="ctr">
              <a:defRPr sz="2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1585064"/>
            <a:ext cx="5143500" cy="728612"/>
          </a:xfrm>
        </p:spPr>
        <p:txBody>
          <a:bodyPr/>
          <a:lstStyle>
            <a:lvl1pPr marL="0" indent="0" algn="ctr">
              <a:buNone/>
              <a:defRPr sz="1056"/>
            </a:lvl1pPr>
            <a:lvl2pPr marL="201168" indent="0" algn="ctr">
              <a:buNone/>
              <a:defRPr sz="880"/>
            </a:lvl2pPr>
            <a:lvl3pPr marL="402336" indent="0" algn="ctr">
              <a:buNone/>
              <a:defRPr sz="792"/>
            </a:lvl3pPr>
            <a:lvl4pPr marL="603504" indent="0" algn="ctr">
              <a:buNone/>
              <a:defRPr sz="704"/>
            </a:lvl4pPr>
            <a:lvl5pPr marL="804672" indent="0" algn="ctr">
              <a:buNone/>
              <a:defRPr sz="704"/>
            </a:lvl5pPr>
            <a:lvl6pPr marL="1005840" indent="0" algn="ctr">
              <a:buNone/>
              <a:defRPr sz="704"/>
            </a:lvl6pPr>
            <a:lvl7pPr marL="1207008" indent="0" algn="ctr">
              <a:buNone/>
              <a:defRPr sz="704"/>
            </a:lvl7pPr>
            <a:lvl8pPr marL="1408176" indent="0" algn="ctr">
              <a:buNone/>
              <a:defRPr sz="704"/>
            </a:lvl8pPr>
            <a:lvl9pPr marL="1609344" indent="0" algn="ctr">
              <a:buNone/>
              <a:defRPr sz="70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7083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492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6" y="160672"/>
            <a:ext cx="1478756" cy="255747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7" y="160672"/>
            <a:ext cx="4350544" cy="255747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111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63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752364"/>
            <a:ext cx="5915025" cy="1255337"/>
          </a:xfrm>
        </p:spPr>
        <p:txBody>
          <a:bodyPr anchor="b"/>
          <a:lstStyle>
            <a:lvl1pPr>
              <a:defRPr sz="2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2019577"/>
            <a:ext cx="5915025" cy="660152"/>
          </a:xfrm>
        </p:spPr>
        <p:txBody>
          <a:bodyPr/>
          <a:lstStyle>
            <a:lvl1pPr marL="0" indent="0">
              <a:buNone/>
              <a:defRPr sz="1056">
                <a:solidFill>
                  <a:schemeClr val="tx1">
                    <a:tint val="82000"/>
                  </a:schemeClr>
                </a:solidFill>
              </a:defRPr>
            </a:lvl1pPr>
            <a:lvl2pPr marL="201168" indent="0">
              <a:buNone/>
              <a:defRPr sz="880">
                <a:solidFill>
                  <a:schemeClr val="tx1">
                    <a:tint val="82000"/>
                  </a:schemeClr>
                </a:solidFill>
              </a:defRPr>
            </a:lvl2pPr>
            <a:lvl3pPr marL="402336" indent="0">
              <a:buNone/>
              <a:defRPr sz="792">
                <a:solidFill>
                  <a:schemeClr val="tx1">
                    <a:tint val="82000"/>
                  </a:schemeClr>
                </a:solidFill>
              </a:defRPr>
            </a:lvl3pPr>
            <a:lvl4pPr marL="603504" indent="0">
              <a:buNone/>
              <a:defRPr sz="704">
                <a:solidFill>
                  <a:schemeClr val="tx1">
                    <a:tint val="82000"/>
                  </a:schemeClr>
                </a:solidFill>
              </a:defRPr>
            </a:lvl4pPr>
            <a:lvl5pPr marL="804672" indent="0">
              <a:buNone/>
              <a:defRPr sz="704">
                <a:solidFill>
                  <a:schemeClr val="tx1">
                    <a:tint val="82000"/>
                  </a:schemeClr>
                </a:solidFill>
              </a:defRPr>
            </a:lvl5pPr>
            <a:lvl6pPr marL="1005840" indent="0">
              <a:buNone/>
              <a:defRPr sz="704">
                <a:solidFill>
                  <a:schemeClr val="tx1">
                    <a:tint val="82000"/>
                  </a:schemeClr>
                </a:solidFill>
              </a:defRPr>
            </a:lvl6pPr>
            <a:lvl7pPr marL="1207008" indent="0">
              <a:buNone/>
              <a:defRPr sz="704">
                <a:solidFill>
                  <a:schemeClr val="tx1">
                    <a:tint val="82000"/>
                  </a:schemeClr>
                </a:solidFill>
              </a:defRPr>
            </a:lvl7pPr>
            <a:lvl8pPr marL="1408176" indent="0">
              <a:buNone/>
              <a:defRPr sz="704">
                <a:solidFill>
                  <a:schemeClr val="tx1">
                    <a:tint val="82000"/>
                  </a:schemeClr>
                </a:solidFill>
              </a:defRPr>
            </a:lvl8pPr>
            <a:lvl9pPr marL="1609344" indent="0">
              <a:buNone/>
              <a:defRPr sz="704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331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803360"/>
            <a:ext cx="2914650" cy="19147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803360"/>
            <a:ext cx="2914650" cy="19147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17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160672"/>
            <a:ext cx="5915025" cy="5833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739790"/>
            <a:ext cx="2901255" cy="362559"/>
          </a:xfrm>
        </p:spPr>
        <p:txBody>
          <a:bodyPr anchor="b"/>
          <a:lstStyle>
            <a:lvl1pPr marL="0" indent="0">
              <a:buNone/>
              <a:defRPr sz="1056" b="1"/>
            </a:lvl1pPr>
            <a:lvl2pPr marL="201168" indent="0">
              <a:buNone/>
              <a:defRPr sz="880" b="1"/>
            </a:lvl2pPr>
            <a:lvl3pPr marL="402336" indent="0">
              <a:buNone/>
              <a:defRPr sz="792" b="1"/>
            </a:lvl3pPr>
            <a:lvl4pPr marL="603504" indent="0">
              <a:buNone/>
              <a:defRPr sz="704" b="1"/>
            </a:lvl4pPr>
            <a:lvl5pPr marL="804672" indent="0">
              <a:buNone/>
              <a:defRPr sz="704" b="1"/>
            </a:lvl5pPr>
            <a:lvl6pPr marL="1005840" indent="0">
              <a:buNone/>
              <a:defRPr sz="704" b="1"/>
            </a:lvl6pPr>
            <a:lvl7pPr marL="1207008" indent="0">
              <a:buNone/>
              <a:defRPr sz="704" b="1"/>
            </a:lvl7pPr>
            <a:lvl8pPr marL="1408176" indent="0">
              <a:buNone/>
              <a:defRPr sz="704" b="1"/>
            </a:lvl8pPr>
            <a:lvl9pPr marL="1609344" indent="0">
              <a:buNone/>
              <a:defRPr sz="70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1102349"/>
            <a:ext cx="2901255" cy="16213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739790"/>
            <a:ext cx="2915543" cy="362559"/>
          </a:xfrm>
        </p:spPr>
        <p:txBody>
          <a:bodyPr anchor="b"/>
          <a:lstStyle>
            <a:lvl1pPr marL="0" indent="0">
              <a:buNone/>
              <a:defRPr sz="1056" b="1"/>
            </a:lvl1pPr>
            <a:lvl2pPr marL="201168" indent="0">
              <a:buNone/>
              <a:defRPr sz="880" b="1"/>
            </a:lvl2pPr>
            <a:lvl3pPr marL="402336" indent="0">
              <a:buNone/>
              <a:defRPr sz="792" b="1"/>
            </a:lvl3pPr>
            <a:lvl4pPr marL="603504" indent="0">
              <a:buNone/>
              <a:defRPr sz="704" b="1"/>
            </a:lvl4pPr>
            <a:lvl5pPr marL="804672" indent="0">
              <a:buNone/>
              <a:defRPr sz="704" b="1"/>
            </a:lvl5pPr>
            <a:lvl6pPr marL="1005840" indent="0">
              <a:buNone/>
              <a:defRPr sz="704" b="1"/>
            </a:lvl6pPr>
            <a:lvl7pPr marL="1207008" indent="0">
              <a:buNone/>
              <a:defRPr sz="704" b="1"/>
            </a:lvl7pPr>
            <a:lvl8pPr marL="1408176" indent="0">
              <a:buNone/>
              <a:defRPr sz="704" b="1"/>
            </a:lvl8pPr>
            <a:lvl9pPr marL="1609344" indent="0">
              <a:buNone/>
              <a:defRPr sz="704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1102349"/>
            <a:ext cx="2915543" cy="16213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843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90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69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01189"/>
            <a:ext cx="2211883" cy="704162"/>
          </a:xfrm>
        </p:spPr>
        <p:txBody>
          <a:bodyPr anchor="b"/>
          <a:lstStyle>
            <a:lvl1pPr>
              <a:defRPr sz="14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434513"/>
            <a:ext cx="3471863" cy="2144621"/>
          </a:xfrm>
        </p:spPr>
        <p:txBody>
          <a:bodyPr/>
          <a:lstStyle>
            <a:lvl1pPr>
              <a:defRPr sz="1408"/>
            </a:lvl1pPr>
            <a:lvl2pPr>
              <a:defRPr sz="1232"/>
            </a:lvl2pPr>
            <a:lvl3pPr>
              <a:defRPr sz="1056"/>
            </a:lvl3pPr>
            <a:lvl4pPr>
              <a:defRPr sz="880"/>
            </a:lvl4pPr>
            <a:lvl5pPr>
              <a:defRPr sz="880"/>
            </a:lvl5pPr>
            <a:lvl6pPr>
              <a:defRPr sz="880"/>
            </a:lvl6pPr>
            <a:lvl7pPr>
              <a:defRPr sz="880"/>
            </a:lvl7pPr>
            <a:lvl8pPr>
              <a:defRPr sz="880"/>
            </a:lvl8pPr>
            <a:lvl9pPr>
              <a:defRPr sz="8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905352"/>
            <a:ext cx="2211883" cy="1677275"/>
          </a:xfrm>
        </p:spPr>
        <p:txBody>
          <a:bodyPr/>
          <a:lstStyle>
            <a:lvl1pPr marL="0" indent="0">
              <a:buNone/>
              <a:defRPr sz="704"/>
            </a:lvl1pPr>
            <a:lvl2pPr marL="201168" indent="0">
              <a:buNone/>
              <a:defRPr sz="616"/>
            </a:lvl2pPr>
            <a:lvl3pPr marL="402336" indent="0">
              <a:buNone/>
              <a:defRPr sz="528"/>
            </a:lvl3pPr>
            <a:lvl4pPr marL="603504" indent="0">
              <a:buNone/>
              <a:defRPr sz="440"/>
            </a:lvl4pPr>
            <a:lvl5pPr marL="804672" indent="0">
              <a:buNone/>
              <a:defRPr sz="440"/>
            </a:lvl5pPr>
            <a:lvl6pPr marL="1005840" indent="0">
              <a:buNone/>
              <a:defRPr sz="440"/>
            </a:lvl6pPr>
            <a:lvl7pPr marL="1207008" indent="0">
              <a:buNone/>
              <a:defRPr sz="440"/>
            </a:lvl7pPr>
            <a:lvl8pPr marL="1408176" indent="0">
              <a:buNone/>
              <a:defRPr sz="440"/>
            </a:lvl8pPr>
            <a:lvl9pPr marL="1609344" indent="0">
              <a:buNone/>
              <a:defRPr sz="4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697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201189"/>
            <a:ext cx="2211883" cy="704162"/>
          </a:xfrm>
        </p:spPr>
        <p:txBody>
          <a:bodyPr anchor="b"/>
          <a:lstStyle>
            <a:lvl1pPr>
              <a:defRPr sz="14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434513"/>
            <a:ext cx="3471863" cy="2144621"/>
          </a:xfrm>
        </p:spPr>
        <p:txBody>
          <a:bodyPr anchor="t"/>
          <a:lstStyle>
            <a:lvl1pPr marL="0" indent="0">
              <a:buNone/>
              <a:defRPr sz="1408"/>
            </a:lvl1pPr>
            <a:lvl2pPr marL="201168" indent="0">
              <a:buNone/>
              <a:defRPr sz="1232"/>
            </a:lvl2pPr>
            <a:lvl3pPr marL="402336" indent="0">
              <a:buNone/>
              <a:defRPr sz="1056"/>
            </a:lvl3pPr>
            <a:lvl4pPr marL="603504" indent="0">
              <a:buNone/>
              <a:defRPr sz="880"/>
            </a:lvl4pPr>
            <a:lvl5pPr marL="804672" indent="0">
              <a:buNone/>
              <a:defRPr sz="880"/>
            </a:lvl5pPr>
            <a:lvl6pPr marL="1005840" indent="0">
              <a:buNone/>
              <a:defRPr sz="880"/>
            </a:lvl6pPr>
            <a:lvl7pPr marL="1207008" indent="0">
              <a:buNone/>
              <a:defRPr sz="880"/>
            </a:lvl7pPr>
            <a:lvl8pPr marL="1408176" indent="0">
              <a:buNone/>
              <a:defRPr sz="880"/>
            </a:lvl8pPr>
            <a:lvl9pPr marL="1609344" indent="0">
              <a:buNone/>
              <a:defRPr sz="8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905352"/>
            <a:ext cx="2211883" cy="1677275"/>
          </a:xfrm>
        </p:spPr>
        <p:txBody>
          <a:bodyPr/>
          <a:lstStyle>
            <a:lvl1pPr marL="0" indent="0">
              <a:buNone/>
              <a:defRPr sz="704"/>
            </a:lvl1pPr>
            <a:lvl2pPr marL="201168" indent="0">
              <a:buNone/>
              <a:defRPr sz="616"/>
            </a:lvl2pPr>
            <a:lvl3pPr marL="402336" indent="0">
              <a:buNone/>
              <a:defRPr sz="528"/>
            </a:lvl3pPr>
            <a:lvl4pPr marL="603504" indent="0">
              <a:buNone/>
              <a:defRPr sz="440"/>
            </a:lvl4pPr>
            <a:lvl5pPr marL="804672" indent="0">
              <a:buNone/>
              <a:defRPr sz="440"/>
            </a:lvl5pPr>
            <a:lvl6pPr marL="1005840" indent="0">
              <a:buNone/>
              <a:defRPr sz="440"/>
            </a:lvl6pPr>
            <a:lvl7pPr marL="1207008" indent="0">
              <a:buNone/>
              <a:defRPr sz="440"/>
            </a:lvl7pPr>
            <a:lvl8pPr marL="1408176" indent="0">
              <a:buNone/>
              <a:defRPr sz="440"/>
            </a:lvl8pPr>
            <a:lvl9pPr marL="1609344" indent="0">
              <a:buNone/>
              <a:defRPr sz="44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34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160672"/>
            <a:ext cx="5915025" cy="5833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803360"/>
            <a:ext cx="5915025" cy="19147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2797089"/>
            <a:ext cx="1543050" cy="1606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4D0A6A-9A83-1F40-85F8-7C38686082F3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2797089"/>
            <a:ext cx="2314575" cy="1606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2797089"/>
            <a:ext cx="1543050" cy="1606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1FA7E0A-7FBB-0D4A-88EA-9F2C5E84E2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909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402336" rtl="0" eaLnBrk="1" latinLnBrk="0" hangingPunct="1">
        <a:lnSpc>
          <a:spcPct val="90000"/>
        </a:lnSpc>
        <a:spcBef>
          <a:spcPct val="0"/>
        </a:spcBef>
        <a:buNone/>
        <a:defRPr sz="193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" indent="-100584" algn="l" defTabSz="402336" rtl="0" eaLnBrk="1" latinLnBrk="0" hangingPunct="1">
        <a:lnSpc>
          <a:spcPct val="90000"/>
        </a:lnSpc>
        <a:spcBef>
          <a:spcPts val="440"/>
        </a:spcBef>
        <a:buFont typeface="Arial" panose="020B0604020202020204" pitchFamily="34" charset="0"/>
        <a:buChar char="•"/>
        <a:defRPr sz="1232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" indent="-100584" algn="l" defTabSz="402336" rtl="0" eaLnBrk="1" latinLnBrk="0" hangingPunct="1">
        <a:lnSpc>
          <a:spcPct val="90000"/>
        </a:lnSpc>
        <a:spcBef>
          <a:spcPts val="220"/>
        </a:spcBef>
        <a:buFont typeface="Arial" panose="020B0604020202020204" pitchFamily="34" charset="0"/>
        <a:buChar char="•"/>
        <a:defRPr sz="1056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" indent="-100584" algn="l" defTabSz="402336" rtl="0" eaLnBrk="1" latinLnBrk="0" hangingPunct="1">
        <a:lnSpc>
          <a:spcPct val="90000"/>
        </a:lnSpc>
        <a:spcBef>
          <a:spcPts val="220"/>
        </a:spcBef>
        <a:buFont typeface="Arial" panose="020B0604020202020204" pitchFamily="34" charset="0"/>
        <a:buChar char="•"/>
        <a:defRPr sz="88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" indent="-100584" algn="l" defTabSz="402336" rtl="0" eaLnBrk="1" latinLnBrk="0" hangingPunct="1">
        <a:lnSpc>
          <a:spcPct val="90000"/>
        </a:lnSpc>
        <a:spcBef>
          <a:spcPts val="220"/>
        </a:spcBef>
        <a:buFont typeface="Arial" panose="020B0604020202020204" pitchFamily="34" charset="0"/>
        <a:buChar char="•"/>
        <a:defRPr sz="792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" indent="-100584" algn="l" defTabSz="402336" rtl="0" eaLnBrk="1" latinLnBrk="0" hangingPunct="1">
        <a:lnSpc>
          <a:spcPct val="90000"/>
        </a:lnSpc>
        <a:spcBef>
          <a:spcPts val="220"/>
        </a:spcBef>
        <a:buFont typeface="Arial" panose="020B0604020202020204" pitchFamily="34" charset="0"/>
        <a:buChar char="•"/>
        <a:defRPr sz="792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" indent="-100584" algn="l" defTabSz="402336" rtl="0" eaLnBrk="1" latinLnBrk="0" hangingPunct="1">
        <a:lnSpc>
          <a:spcPct val="90000"/>
        </a:lnSpc>
        <a:spcBef>
          <a:spcPts val="220"/>
        </a:spcBef>
        <a:buFont typeface="Arial" panose="020B0604020202020204" pitchFamily="34" charset="0"/>
        <a:buChar char="•"/>
        <a:defRPr sz="792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" indent="-100584" algn="l" defTabSz="402336" rtl="0" eaLnBrk="1" latinLnBrk="0" hangingPunct="1">
        <a:lnSpc>
          <a:spcPct val="90000"/>
        </a:lnSpc>
        <a:spcBef>
          <a:spcPts val="220"/>
        </a:spcBef>
        <a:buFont typeface="Arial" panose="020B0604020202020204" pitchFamily="34" charset="0"/>
        <a:buChar char="•"/>
        <a:defRPr sz="792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" indent="-100584" algn="l" defTabSz="402336" rtl="0" eaLnBrk="1" latinLnBrk="0" hangingPunct="1">
        <a:lnSpc>
          <a:spcPct val="90000"/>
        </a:lnSpc>
        <a:spcBef>
          <a:spcPts val="220"/>
        </a:spcBef>
        <a:buFont typeface="Arial" panose="020B0604020202020204" pitchFamily="34" charset="0"/>
        <a:buChar char="•"/>
        <a:defRPr sz="792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" indent="-100584" algn="l" defTabSz="402336" rtl="0" eaLnBrk="1" latinLnBrk="0" hangingPunct="1">
        <a:lnSpc>
          <a:spcPct val="90000"/>
        </a:lnSpc>
        <a:spcBef>
          <a:spcPts val="220"/>
        </a:spcBef>
        <a:buFont typeface="Arial" panose="020B0604020202020204" pitchFamily="34" charset="0"/>
        <a:buChar char="•"/>
        <a:defRPr sz="7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" rtl="0" eaLnBrk="1" latinLnBrk="0" hangingPunct="1">
        <a:defRPr sz="792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" algn="l" defTabSz="402336" rtl="0" eaLnBrk="1" latinLnBrk="0" hangingPunct="1">
        <a:defRPr sz="792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algn="l" defTabSz="402336" rtl="0" eaLnBrk="1" latinLnBrk="0" hangingPunct="1">
        <a:defRPr sz="792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" algn="l" defTabSz="402336" rtl="0" eaLnBrk="1" latinLnBrk="0" hangingPunct="1">
        <a:defRPr sz="792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" algn="l" defTabSz="402336" rtl="0" eaLnBrk="1" latinLnBrk="0" hangingPunct="1">
        <a:defRPr sz="792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" algn="l" defTabSz="402336" rtl="0" eaLnBrk="1" latinLnBrk="0" hangingPunct="1">
        <a:defRPr sz="792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" algn="l" defTabSz="402336" rtl="0" eaLnBrk="1" latinLnBrk="0" hangingPunct="1">
        <a:defRPr sz="792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" algn="l" defTabSz="402336" rtl="0" eaLnBrk="1" latinLnBrk="0" hangingPunct="1">
        <a:defRPr sz="792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" algn="l" defTabSz="402336" rtl="0" eaLnBrk="1" latinLnBrk="0" hangingPunct="1">
        <a:defRPr sz="7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4F0414-3CE2-38DD-A865-EF9DFCF20E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icture 55" descr="A group of dots and lines&#10;&#10;Description automatically generated">
            <a:extLst>
              <a:ext uri="{FF2B5EF4-FFF2-40B4-BE49-F238E27FC236}">
                <a16:creationId xmlns:a16="http://schemas.microsoft.com/office/drawing/2014/main" id="{7A7EAC0E-3A13-CD69-34CB-714B790E61E5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2349" y="343018"/>
            <a:ext cx="2664419" cy="2360630"/>
          </a:xfrm>
          <a:prstGeom prst="rect">
            <a:avLst/>
          </a:prstGeom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BA447F2C-E537-1932-EB53-BB60E6C94AAD}"/>
              </a:ext>
            </a:extLst>
          </p:cNvPr>
          <p:cNvSpPr txBox="1"/>
          <p:nvPr/>
        </p:nvSpPr>
        <p:spPr>
          <a:xfrm>
            <a:off x="5645533" y="1328940"/>
            <a:ext cx="7601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nuclear transport</a:t>
            </a:r>
          </a:p>
        </p:txBody>
      </p:sp>
      <p:pic>
        <p:nvPicPr>
          <p:cNvPr id="3" name="Picture 2" descr="A group of dots and lines&#10;&#10;Description automatically generated">
            <a:extLst>
              <a:ext uri="{FF2B5EF4-FFF2-40B4-BE49-F238E27FC236}">
                <a16:creationId xmlns:a16="http://schemas.microsoft.com/office/drawing/2014/main" id="{59E3FDD6-8E27-89EE-D754-60599043AF27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4"/>
          <a:srcRect l="27300" r="27107"/>
          <a:stretch/>
        </p:blipFill>
        <p:spPr>
          <a:xfrm>
            <a:off x="155354" y="974214"/>
            <a:ext cx="974988" cy="12807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22A5B75-1F02-1A56-EC67-E02810357BD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5"/>
          <a:srcRect l="22423" r="22423"/>
          <a:stretch/>
        </p:blipFill>
        <p:spPr>
          <a:xfrm>
            <a:off x="1619324" y="524856"/>
            <a:ext cx="1915775" cy="208035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F5F11B-A1E0-3EDB-41F2-E9CB1CDC4D5E}"/>
              </a:ext>
            </a:extLst>
          </p:cNvPr>
          <p:cNvSpPr txBox="1"/>
          <p:nvPr/>
        </p:nvSpPr>
        <p:spPr>
          <a:xfrm>
            <a:off x="417838" y="5880"/>
            <a:ext cx="4938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 sz="1200" b="1" dirty="0">
                <a:solidFill>
                  <a:srgbClr val="7D4E38"/>
                </a:solidFill>
              </a:rPr>
              <a:t>GVC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A0CE2E3-5FDC-CAAF-4D5F-6AD6BCE8DFCF}"/>
              </a:ext>
            </a:extLst>
          </p:cNvPr>
          <p:cNvSpPr txBox="1"/>
          <p:nvPr/>
        </p:nvSpPr>
        <p:spPr>
          <a:xfrm>
            <a:off x="4739866" y="0"/>
            <a:ext cx="10972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sz="1200" b="1" dirty="0">
                <a:solidFill>
                  <a:srgbClr val="77673A"/>
                </a:solidFill>
              </a:rPr>
              <a:t>Open Targets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92C262-E173-E66A-3D23-D9363DDA9764}"/>
              </a:ext>
            </a:extLst>
          </p:cNvPr>
          <p:cNvSpPr txBox="1"/>
          <p:nvPr/>
        </p:nvSpPr>
        <p:spPr>
          <a:xfrm>
            <a:off x="2535453" y="5880"/>
            <a:ext cx="58477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0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sz="1200" b="1" dirty="0">
                <a:solidFill>
                  <a:srgbClr val="795F6E"/>
                </a:solidFill>
              </a:rPr>
              <a:t>Agora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22032C4-AF3E-36B4-8342-4E0B7105D77E}"/>
              </a:ext>
            </a:extLst>
          </p:cNvPr>
          <p:cNvSpPr txBox="1"/>
          <p:nvPr/>
        </p:nvSpPr>
        <p:spPr>
          <a:xfrm>
            <a:off x="179332" y="784444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D4E38"/>
                </a:solidFill>
              </a:rPr>
              <a:t>efferocytosis</a:t>
            </a:r>
          </a:p>
          <a:p>
            <a:pPr algn="ctr"/>
            <a:r>
              <a:rPr lang="en-US" sz="600" b="1" dirty="0">
                <a:solidFill>
                  <a:srgbClr val="7D4E38"/>
                </a:solidFill>
              </a:rPr>
              <a:t>cholesterol efflux</a:t>
            </a:r>
          </a:p>
          <a:p>
            <a:pPr algn="ctr"/>
            <a:r>
              <a:rPr lang="en-US" sz="600" dirty="0">
                <a:solidFill>
                  <a:srgbClr val="7D4E38"/>
                </a:solidFill>
              </a:rPr>
              <a:t>Aβ clearance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5D774FD-1544-10EF-5958-E3644703A4E5}"/>
              </a:ext>
            </a:extLst>
          </p:cNvPr>
          <p:cNvSpPr txBox="1"/>
          <p:nvPr/>
        </p:nvSpPr>
        <p:spPr>
          <a:xfrm>
            <a:off x="497535" y="1382861"/>
            <a:ext cx="95090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D4E38"/>
                </a:solidFill>
              </a:rPr>
              <a:t>amyloid fibril formation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0C2C37D-189F-7432-6145-1AABFE2A0639}"/>
              </a:ext>
            </a:extLst>
          </p:cNvPr>
          <p:cNvSpPr txBox="1"/>
          <p:nvPr/>
        </p:nvSpPr>
        <p:spPr>
          <a:xfrm>
            <a:off x="818865" y="1789894"/>
            <a:ext cx="7312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D4E38"/>
                </a:solidFill>
              </a:rPr>
              <a:t>APP processing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84DA730-FD50-C501-FEC2-36B3E12002D9}"/>
              </a:ext>
            </a:extLst>
          </p:cNvPr>
          <p:cNvSpPr txBox="1"/>
          <p:nvPr/>
        </p:nvSpPr>
        <p:spPr>
          <a:xfrm>
            <a:off x="147967" y="2013654"/>
            <a:ext cx="6832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D4E38"/>
                </a:solidFill>
              </a:rPr>
              <a:t>lipid transport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ADC4205-0E10-8D55-9DC1-3A5CB5920C9B}"/>
              </a:ext>
            </a:extLst>
          </p:cNvPr>
          <p:cNvSpPr txBox="1"/>
          <p:nvPr/>
        </p:nvSpPr>
        <p:spPr>
          <a:xfrm>
            <a:off x="-89621" y="1473524"/>
            <a:ext cx="8226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D4E38"/>
                </a:solidFill>
              </a:rPr>
              <a:t>immune response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24E82A8-4AB1-EBB6-2DA7-5112094B0EDF}"/>
              </a:ext>
            </a:extLst>
          </p:cNvPr>
          <p:cNvSpPr txBox="1"/>
          <p:nvPr/>
        </p:nvSpPr>
        <p:spPr>
          <a:xfrm>
            <a:off x="3176596" y="674579"/>
            <a:ext cx="87075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neurite development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0B80D0C-52B6-0775-8018-D1CBB0863DBD}"/>
              </a:ext>
            </a:extLst>
          </p:cNvPr>
          <p:cNvSpPr txBox="1"/>
          <p:nvPr/>
        </p:nvSpPr>
        <p:spPr>
          <a:xfrm>
            <a:off x="2312804" y="426507"/>
            <a:ext cx="80823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aerobic respiration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79FC35B-7E01-53C4-F9C0-E44A65AADCB3}"/>
              </a:ext>
            </a:extLst>
          </p:cNvPr>
          <p:cNvSpPr txBox="1"/>
          <p:nvPr/>
        </p:nvSpPr>
        <p:spPr>
          <a:xfrm>
            <a:off x="1235069" y="798509"/>
            <a:ext cx="91242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synaptic transmission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A153CB3-F313-ABB0-10D8-E83DC82CC9A8}"/>
              </a:ext>
            </a:extLst>
          </p:cNvPr>
          <p:cNvSpPr txBox="1"/>
          <p:nvPr/>
        </p:nvSpPr>
        <p:spPr>
          <a:xfrm>
            <a:off x="1208663" y="1059708"/>
            <a:ext cx="8274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immune response</a:t>
            </a:r>
            <a:br>
              <a:rPr lang="en-US" sz="600" dirty="0">
                <a:solidFill>
                  <a:srgbClr val="795F6E"/>
                </a:solidFill>
              </a:rPr>
            </a:br>
            <a:r>
              <a:rPr lang="en-US" sz="600" dirty="0">
                <a:solidFill>
                  <a:srgbClr val="795F6E"/>
                </a:solidFill>
              </a:rPr>
              <a:t>leukocyte adhesion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4041ED2-DA61-51CD-0DBF-41C09D9AE99E}"/>
              </a:ext>
            </a:extLst>
          </p:cNvPr>
          <p:cNvSpPr txBox="1"/>
          <p:nvPr/>
        </p:nvSpPr>
        <p:spPr>
          <a:xfrm>
            <a:off x="1663502" y="2223556"/>
            <a:ext cx="84029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leucocyte migration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CDA023E-8A23-739F-872E-77C3FB9DAA5D}"/>
              </a:ext>
            </a:extLst>
          </p:cNvPr>
          <p:cNvSpPr txBox="1"/>
          <p:nvPr/>
        </p:nvSpPr>
        <p:spPr>
          <a:xfrm>
            <a:off x="1699344" y="1596533"/>
            <a:ext cx="93807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endopeptidase activity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2C048C4-0D38-2CB2-BFFB-0FE371112F9C}"/>
              </a:ext>
            </a:extLst>
          </p:cNvPr>
          <p:cNvSpPr txBox="1"/>
          <p:nvPr/>
        </p:nvSpPr>
        <p:spPr>
          <a:xfrm>
            <a:off x="2125258" y="1295939"/>
            <a:ext cx="61587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endocytosis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0378C0F-21AB-615B-E512-D91D36EBCBC9}"/>
              </a:ext>
            </a:extLst>
          </p:cNvPr>
          <p:cNvSpPr txBox="1"/>
          <p:nvPr/>
        </p:nvSpPr>
        <p:spPr>
          <a:xfrm>
            <a:off x="3200777" y="1236399"/>
            <a:ext cx="6832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lipid transport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92795AF-D6C6-7457-9ABE-69794EE6966D}"/>
              </a:ext>
            </a:extLst>
          </p:cNvPr>
          <p:cNvSpPr txBox="1"/>
          <p:nvPr/>
        </p:nvSpPr>
        <p:spPr>
          <a:xfrm>
            <a:off x="2106944" y="1952727"/>
            <a:ext cx="66556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wound healing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7FAFD54-AAC3-B3BD-3E08-44AA4C82DC43}"/>
              </a:ext>
            </a:extLst>
          </p:cNvPr>
          <p:cNvSpPr txBox="1"/>
          <p:nvPr/>
        </p:nvSpPr>
        <p:spPr>
          <a:xfrm>
            <a:off x="2496646" y="1601417"/>
            <a:ext cx="8226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immune response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844F4E3-A757-29FA-7E9E-26B4A836CF8E}"/>
              </a:ext>
            </a:extLst>
          </p:cNvPr>
          <p:cNvSpPr txBox="1">
            <a:spLocks/>
          </p:cNvSpPr>
          <p:nvPr/>
        </p:nvSpPr>
        <p:spPr>
          <a:xfrm>
            <a:off x="3091453" y="1957712"/>
            <a:ext cx="7312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APP processing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422A516-8B25-4E8E-C9E1-18599A791DE3}"/>
              </a:ext>
            </a:extLst>
          </p:cNvPr>
          <p:cNvSpPr txBox="1"/>
          <p:nvPr/>
        </p:nvSpPr>
        <p:spPr>
          <a:xfrm>
            <a:off x="3789029" y="1370258"/>
            <a:ext cx="7312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7673A"/>
                </a:solidFill>
              </a:rPr>
              <a:t>APP processing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16140C19-5075-0B8B-AEE2-2251DD7AE818}"/>
              </a:ext>
            </a:extLst>
          </p:cNvPr>
          <p:cNvSpPr txBox="1"/>
          <p:nvPr/>
        </p:nvSpPr>
        <p:spPr>
          <a:xfrm>
            <a:off x="4952911" y="1376693"/>
            <a:ext cx="87075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neurite development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5065FB3-2BCA-5FA6-BF4E-E0DB182AAF1D}"/>
              </a:ext>
            </a:extLst>
          </p:cNvPr>
          <p:cNvSpPr txBox="1"/>
          <p:nvPr/>
        </p:nvSpPr>
        <p:spPr>
          <a:xfrm>
            <a:off x="5951255" y="796538"/>
            <a:ext cx="80823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aerobic respiration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D55351C-8EE2-0801-7D99-2219274F0168}"/>
              </a:ext>
            </a:extLst>
          </p:cNvPr>
          <p:cNvSpPr txBox="1">
            <a:spLocks/>
          </p:cNvSpPr>
          <p:nvPr/>
        </p:nvSpPr>
        <p:spPr>
          <a:xfrm>
            <a:off x="4493781" y="764760"/>
            <a:ext cx="91242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synaptic transmission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80FAE9A-FC95-1426-50B0-2824F2D04511}"/>
              </a:ext>
            </a:extLst>
          </p:cNvPr>
          <p:cNvSpPr txBox="1">
            <a:spLocks/>
          </p:cNvSpPr>
          <p:nvPr/>
        </p:nvSpPr>
        <p:spPr>
          <a:xfrm>
            <a:off x="4386243" y="1911814"/>
            <a:ext cx="63350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cell migration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386CA35-22FC-6322-5E46-37379424752D}"/>
              </a:ext>
            </a:extLst>
          </p:cNvPr>
          <p:cNvSpPr txBox="1"/>
          <p:nvPr/>
        </p:nvSpPr>
        <p:spPr>
          <a:xfrm>
            <a:off x="5850908" y="419154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7673A"/>
                </a:solidFill>
              </a:rPr>
              <a:t>foam cell formation</a:t>
            </a:r>
          </a:p>
          <a:p>
            <a:pPr algn="ctr"/>
            <a:r>
              <a:rPr lang="en-US" sz="600" b="1" dirty="0">
                <a:solidFill>
                  <a:srgbClr val="77673A"/>
                </a:solidFill>
              </a:rPr>
              <a:t>cholesterol efflux</a:t>
            </a:r>
          </a:p>
          <a:p>
            <a:pPr algn="ctr"/>
            <a:r>
              <a:rPr lang="en-US" sz="600" b="1" dirty="0">
                <a:solidFill>
                  <a:srgbClr val="77673A"/>
                </a:solidFill>
              </a:rPr>
              <a:t>lipid transport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414DBFF4-3689-62BA-DFDF-1C06B1B4E460}"/>
              </a:ext>
            </a:extLst>
          </p:cNvPr>
          <p:cNvCxnSpPr>
            <a:cxnSpLocks/>
          </p:cNvCxnSpPr>
          <p:nvPr/>
        </p:nvCxnSpPr>
        <p:spPr>
          <a:xfrm>
            <a:off x="171475" y="1602632"/>
            <a:ext cx="27432" cy="45720"/>
          </a:xfrm>
          <a:prstGeom prst="line">
            <a:avLst/>
          </a:prstGeom>
          <a:ln w="6350">
            <a:solidFill>
              <a:srgbClr val="7D4E3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E935BDC0-8E23-0FAA-7241-5E955CD494A7}"/>
              </a:ext>
            </a:extLst>
          </p:cNvPr>
          <p:cNvCxnSpPr>
            <a:cxnSpLocks/>
          </p:cNvCxnSpPr>
          <p:nvPr/>
        </p:nvCxnSpPr>
        <p:spPr>
          <a:xfrm flipH="1">
            <a:off x="737268" y="1508565"/>
            <a:ext cx="27432" cy="45720"/>
          </a:xfrm>
          <a:prstGeom prst="line">
            <a:avLst/>
          </a:prstGeom>
          <a:ln w="6350">
            <a:solidFill>
              <a:srgbClr val="7D4E3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6D8EE428-3F9D-693E-7193-05C4AFB9C834}"/>
              </a:ext>
            </a:extLst>
          </p:cNvPr>
          <p:cNvCxnSpPr>
            <a:cxnSpLocks/>
          </p:cNvCxnSpPr>
          <p:nvPr/>
        </p:nvCxnSpPr>
        <p:spPr>
          <a:xfrm flipH="1">
            <a:off x="1908031" y="1721700"/>
            <a:ext cx="27432" cy="45720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F18DC1F-5692-D549-2F6B-491DBF75B3B6}"/>
              </a:ext>
            </a:extLst>
          </p:cNvPr>
          <p:cNvCxnSpPr>
            <a:cxnSpLocks/>
          </p:cNvCxnSpPr>
          <p:nvPr/>
        </p:nvCxnSpPr>
        <p:spPr>
          <a:xfrm flipH="1" flipV="1">
            <a:off x="2193166" y="1977336"/>
            <a:ext cx="27432" cy="36576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960E2B8-3D8F-6439-4C48-93D505A7128F}"/>
              </a:ext>
            </a:extLst>
          </p:cNvPr>
          <p:cNvCxnSpPr>
            <a:cxnSpLocks/>
          </p:cNvCxnSpPr>
          <p:nvPr/>
        </p:nvCxnSpPr>
        <p:spPr>
          <a:xfrm>
            <a:off x="3162346" y="1977816"/>
            <a:ext cx="27432" cy="36576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D549740-7691-5765-07D2-C32093EC0160}"/>
              </a:ext>
            </a:extLst>
          </p:cNvPr>
          <p:cNvCxnSpPr>
            <a:cxnSpLocks/>
          </p:cNvCxnSpPr>
          <p:nvPr/>
        </p:nvCxnSpPr>
        <p:spPr>
          <a:xfrm flipH="1" flipV="1">
            <a:off x="2770963" y="1737387"/>
            <a:ext cx="9144" cy="36576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526BF188-71ED-C7CB-CBD9-98397D39A622}"/>
              </a:ext>
            </a:extLst>
          </p:cNvPr>
          <p:cNvCxnSpPr>
            <a:cxnSpLocks/>
          </p:cNvCxnSpPr>
          <p:nvPr/>
        </p:nvCxnSpPr>
        <p:spPr>
          <a:xfrm flipH="1">
            <a:off x="4510429" y="2051077"/>
            <a:ext cx="27432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73BC8833-F2E8-AEF3-0DF1-8D93644EA793}"/>
              </a:ext>
            </a:extLst>
          </p:cNvPr>
          <p:cNvCxnSpPr>
            <a:cxnSpLocks/>
          </p:cNvCxnSpPr>
          <p:nvPr/>
        </p:nvCxnSpPr>
        <p:spPr>
          <a:xfrm>
            <a:off x="5287178" y="1505390"/>
            <a:ext cx="27432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7369CA0C-C323-39E3-3162-2B28E44922AF}"/>
              </a:ext>
            </a:extLst>
          </p:cNvPr>
          <p:cNvCxnSpPr>
            <a:cxnSpLocks/>
          </p:cNvCxnSpPr>
          <p:nvPr/>
        </p:nvCxnSpPr>
        <p:spPr>
          <a:xfrm>
            <a:off x="1996517" y="935118"/>
            <a:ext cx="18288" cy="45720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4B3533E-EA36-29C3-5AC4-D4483F99FC0E}"/>
              </a:ext>
            </a:extLst>
          </p:cNvPr>
          <p:cNvCxnSpPr>
            <a:cxnSpLocks/>
          </p:cNvCxnSpPr>
          <p:nvPr/>
        </p:nvCxnSpPr>
        <p:spPr>
          <a:xfrm>
            <a:off x="2064990" y="890017"/>
            <a:ext cx="54864" cy="0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9D12ABCF-1295-3639-AE51-03C5FB1B17CA}"/>
              </a:ext>
            </a:extLst>
          </p:cNvPr>
          <p:cNvCxnSpPr>
            <a:cxnSpLocks/>
          </p:cNvCxnSpPr>
          <p:nvPr/>
        </p:nvCxnSpPr>
        <p:spPr>
          <a:xfrm flipH="1" flipV="1">
            <a:off x="1878533" y="2262468"/>
            <a:ext cx="18288" cy="27432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7F55D9B-A59B-5E11-9787-10CAB493F025}"/>
              </a:ext>
            </a:extLst>
          </p:cNvPr>
          <p:cNvCxnSpPr>
            <a:cxnSpLocks/>
          </p:cNvCxnSpPr>
          <p:nvPr/>
        </p:nvCxnSpPr>
        <p:spPr>
          <a:xfrm flipV="1">
            <a:off x="2030933" y="2262468"/>
            <a:ext cx="18288" cy="27432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9367DBCD-8208-E19C-E95D-2695E96F996C}"/>
              </a:ext>
            </a:extLst>
          </p:cNvPr>
          <p:cNvSpPr txBox="1"/>
          <p:nvPr/>
        </p:nvSpPr>
        <p:spPr>
          <a:xfrm>
            <a:off x="3179631" y="1601694"/>
            <a:ext cx="6767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response to Aβ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15663416-1BB3-7368-C265-90FB3B16E115}"/>
              </a:ext>
            </a:extLst>
          </p:cNvPr>
          <p:cNvSpPr txBox="1">
            <a:spLocks/>
          </p:cNvSpPr>
          <p:nvPr/>
        </p:nvSpPr>
        <p:spPr>
          <a:xfrm>
            <a:off x="6150497" y="1911814"/>
            <a:ext cx="6767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response to Aβ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88C01A3B-2D49-4E91-5A2D-552A93B0A5A5}"/>
              </a:ext>
            </a:extLst>
          </p:cNvPr>
          <p:cNvSpPr txBox="1">
            <a:spLocks/>
          </p:cNvSpPr>
          <p:nvPr/>
        </p:nvSpPr>
        <p:spPr>
          <a:xfrm>
            <a:off x="5687222" y="1911814"/>
            <a:ext cx="4940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cell cycle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2EE7EC2A-1ADC-7FE5-BD43-BC9F3FE34B07}"/>
              </a:ext>
            </a:extLst>
          </p:cNvPr>
          <p:cNvSpPr txBox="1">
            <a:spLocks/>
          </p:cNvSpPr>
          <p:nvPr/>
        </p:nvSpPr>
        <p:spPr>
          <a:xfrm>
            <a:off x="3378768" y="2473860"/>
            <a:ext cx="7361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response to ROS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689A61AC-B5E7-EEA4-C4C0-0B6E488ED33C}"/>
              </a:ext>
            </a:extLst>
          </p:cNvPr>
          <p:cNvCxnSpPr>
            <a:cxnSpLocks/>
          </p:cNvCxnSpPr>
          <p:nvPr/>
        </p:nvCxnSpPr>
        <p:spPr>
          <a:xfrm flipV="1">
            <a:off x="4027596" y="2531456"/>
            <a:ext cx="36576" cy="27432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8A907F76-4D94-8BD1-CC85-8ACED9502CA8}"/>
              </a:ext>
            </a:extLst>
          </p:cNvPr>
          <p:cNvCxnSpPr>
            <a:cxnSpLocks/>
          </p:cNvCxnSpPr>
          <p:nvPr/>
        </p:nvCxnSpPr>
        <p:spPr>
          <a:xfrm flipH="1">
            <a:off x="6492496" y="2035371"/>
            <a:ext cx="0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57544900-4ABB-8ECA-5A3E-08D1682D98D3}"/>
              </a:ext>
            </a:extLst>
          </p:cNvPr>
          <p:cNvSpPr txBox="1">
            <a:spLocks/>
          </p:cNvSpPr>
          <p:nvPr/>
        </p:nvSpPr>
        <p:spPr>
          <a:xfrm>
            <a:off x="5713873" y="2556370"/>
            <a:ext cx="61587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7673A"/>
                </a:solidFill>
              </a:rPr>
              <a:t>endocytosis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F5FB0BAF-B841-4BC3-5ABD-3804BC53A406}"/>
              </a:ext>
            </a:extLst>
          </p:cNvPr>
          <p:cNvCxnSpPr>
            <a:cxnSpLocks/>
          </p:cNvCxnSpPr>
          <p:nvPr/>
        </p:nvCxnSpPr>
        <p:spPr>
          <a:xfrm>
            <a:off x="5996231" y="2563399"/>
            <a:ext cx="9144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4ABF304C-FD4A-5827-0F58-45353CCEFA02}"/>
              </a:ext>
            </a:extLst>
          </p:cNvPr>
          <p:cNvCxnSpPr>
            <a:cxnSpLocks/>
          </p:cNvCxnSpPr>
          <p:nvPr/>
        </p:nvCxnSpPr>
        <p:spPr>
          <a:xfrm flipH="1">
            <a:off x="5938711" y="631753"/>
            <a:ext cx="36576" cy="36576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1742C896-9EC1-2C9B-27AF-8FAC0A37CEDB}"/>
              </a:ext>
            </a:extLst>
          </p:cNvPr>
          <p:cNvCxnSpPr>
            <a:cxnSpLocks/>
          </p:cNvCxnSpPr>
          <p:nvPr/>
        </p:nvCxnSpPr>
        <p:spPr>
          <a:xfrm flipH="1">
            <a:off x="6353584" y="925419"/>
            <a:ext cx="0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185369E-EB30-826C-A1D4-991752D24C8D}"/>
              </a:ext>
            </a:extLst>
          </p:cNvPr>
          <p:cNvCxnSpPr>
            <a:cxnSpLocks/>
          </p:cNvCxnSpPr>
          <p:nvPr/>
        </p:nvCxnSpPr>
        <p:spPr>
          <a:xfrm flipH="1">
            <a:off x="2567710" y="1731619"/>
            <a:ext cx="27432" cy="27432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B93F4F2C-8500-EBD1-AD70-F409E408C9EA}"/>
              </a:ext>
            </a:extLst>
          </p:cNvPr>
          <p:cNvCxnSpPr>
            <a:cxnSpLocks/>
          </p:cNvCxnSpPr>
          <p:nvPr/>
        </p:nvCxnSpPr>
        <p:spPr>
          <a:xfrm>
            <a:off x="1910203" y="1281726"/>
            <a:ext cx="18288" cy="45720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0EC13747-AA22-3B62-08EF-697CE3351922}"/>
              </a:ext>
            </a:extLst>
          </p:cNvPr>
          <p:cNvCxnSpPr>
            <a:cxnSpLocks/>
          </p:cNvCxnSpPr>
          <p:nvPr/>
        </p:nvCxnSpPr>
        <p:spPr>
          <a:xfrm flipV="1">
            <a:off x="3344147" y="1727877"/>
            <a:ext cx="9144" cy="36576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F19C51CC-AA22-EED5-13F5-309114C9E951}"/>
              </a:ext>
            </a:extLst>
          </p:cNvPr>
          <p:cNvSpPr txBox="1">
            <a:spLocks/>
          </p:cNvSpPr>
          <p:nvPr/>
        </p:nvSpPr>
        <p:spPr>
          <a:xfrm>
            <a:off x="4983302" y="1911814"/>
            <a:ext cx="8226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7673A"/>
                </a:solidFill>
              </a:rPr>
              <a:t>immune response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9F25E97C-8677-B010-FC5D-A83E2690984D}"/>
              </a:ext>
            </a:extLst>
          </p:cNvPr>
          <p:cNvCxnSpPr>
            <a:cxnSpLocks/>
          </p:cNvCxnSpPr>
          <p:nvPr/>
        </p:nvCxnSpPr>
        <p:spPr>
          <a:xfrm>
            <a:off x="5645533" y="2051077"/>
            <a:ext cx="24932" cy="43725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48CF26B8-479C-F2E6-82E3-A2A0ED5AFBAF}"/>
              </a:ext>
            </a:extLst>
          </p:cNvPr>
          <p:cNvCxnSpPr>
            <a:cxnSpLocks/>
          </p:cNvCxnSpPr>
          <p:nvPr/>
        </p:nvCxnSpPr>
        <p:spPr>
          <a:xfrm flipH="1">
            <a:off x="5924778" y="2038069"/>
            <a:ext cx="0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897E54CD-23C5-106E-9F13-4FDD63384DFD}"/>
              </a:ext>
            </a:extLst>
          </p:cNvPr>
          <p:cNvSpPr txBox="1">
            <a:spLocks/>
          </p:cNvSpPr>
          <p:nvPr/>
        </p:nvSpPr>
        <p:spPr>
          <a:xfrm>
            <a:off x="5783235" y="1787124"/>
            <a:ext cx="8547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miRNA transcription</a:t>
            </a: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E9D2D547-BB79-3F6B-385E-47DCAB7A4BCD}"/>
              </a:ext>
            </a:extLst>
          </p:cNvPr>
          <p:cNvCxnSpPr>
            <a:cxnSpLocks/>
          </p:cNvCxnSpPr>
          <p:nvPr/>
        </p:nvCxnSpPr>
        <p:spPr>
          <a:xfrm flipH="1">
            <a:off x="5834939" y="1458090"/>
            <a:ext cx="9144" cy="36576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793873FA-E28F-8C61-5436-BF9C02FA3187}"/>
              </a:ext>
            </a:extLst>
          </p:cNvPr>
          <p:cNvCxnSpPr>
            <a:cxnSpLocks/>
          </p:cNvCxnSpPr>
          <p:nvPr/>
        </p:nvCxnSpPr>
        <p:spPr>
          <a:xfrm flipH="1">
            <a:off x="6082502" y="1791263"/>
            <a:ext cx="0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C842699D-AF9D-C83F-53B4-7FAF376BD24F}"/>
              </a:ext>
            </a:extLst>
          </p:cNvPr>
          <p:cNvSpPr txBox="1">
            <a:spLocks/>
          </p:cNvSpPr>
          <p:nvPr/>
        </p:nvSpPr>
        <p:spPr>
          <a:xfrm>
            <a:off x="6335227" y="1516893"/>
            <a:ext cx="6142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GABAergic</a:t>
            </a:r>
            <a:br>
              <a:rPr lang="en-US" sz="600" dirty="0">
                <a:solidFill>
                  <a:srgbClr val="77673A"/>
                </a:solidFill>
              </a:rPr>
            </a:br>
            <a:r>
              <a:rPr lang="en-US" sz="600" dirty="0">
                <a:solidFill>
                  <a:srgbClr val="77673A"/>
                </a:solidFill>
              </a:rPr>
              <a:t>transmission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CDD59D76-8A74-611D-ED5C-02AA26F41D11}"/>
              </a:ext>
            </a:extLst>
          </p:cNvPr>
          <p:cNvSpPr txBox="1"/>
          <p:nvPr/>
        </p:nvSpPr>
        <p:spPr>
          <a:xfrm>
            <a:off x="4301245" y="1470369"/>
            <a:ext cx="6543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kinase activity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669AD147-050D-A5F4-206F-3216E8442838}"/>
              </a:ext>
            </a:extLst>
          </p:cNvPr>
          <p:cNvCxnSpPr>
            <a:cxnSpLocks/>
          </p:cNvCxnSpPr>
          <p:nvPr/>
        </p:nvCxnSpPr>
        <p:spPr>
          <a:xfrm>
            <a:off x="4688573" y="1602398"/>
            <a:ext cx="9144" cy="36576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12307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2A9FB-B962-2F3C-BFE5-9DF48161E1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group of dots and lines&#10;&#10;AI-generated content may be incorrect.">
            <a:extLst>
              <a:ext uri="{FF2B5EF4-FFF2-40B4-BE49-F238E27FC236}">
                <a16:creationId xmlns:a16="http://schemas.microsoft.com/office/drawing/2014/main" id="{49E98318-CE5E-3644-3D86-BA13DCD36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7376" y="559233"/>
            <a:ext cx="3664121" cy="219456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69E69FE-EABF-1B06-02B5-8CC02AE9F8B1}"/>
              </a:ext>
            </a:extLst>
          </p:cNvPr>
          <p:cNvSpPr txBox="1"/>
          <p:nvPr/>
        </p:nvSpPr>
        <p:spPr>
          <a:xfrm>
            <a:off x="1227649" y="2488389"/>
            <a:ext cx="69602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TNF production</a:t>
            </a:r>
          </a:p>
        </p:txBody>
      </p:sp>
      <p:pic>
        <p:nvPicPr>
          <p:cNvPr id="12" name="Picture 11" descr="A group of lines and dots&#10;&#10;AI-generated content may be incorrect.">
            <a:extLst>
              <a:ext uri="{FF2B5EF4-FFF2-40B4-BE49-F238E27FC236}">
                <a16:creationId xmlns:a16="http://schemas.microsoft.com/office/drawing/2014/main" id="{A387E4A8-19A2-1E84-B074-5D2CE6D874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55162" y="784444"/>
            <a:ext cx="2029968" cy="1215815"/>
          </a:xfrm>
          <a:prstGeom prst="rect">
            <a:avLst/>
          </a:prstGeom>
        </p:spPr>
      </p:pic>
      <p:sp>
        <p:nvSpPr>
          <p:cNvPr id="119" name="TextBox 118">
            <a:extLst>
              <a:ext uri="{FF2B5EF4-FFF2-40B4-BE49-F238E27FC236}">
                <a16:creationId xmlns:a16="http://schemas.microsoft.com/office/drawing/2014/main" id="{30A638B5-7B4E-43A4-A26D-14FBCDE6569F}"/>
              </a:ext>
            </a:extLst>
          </p:cNvPr>
          <p:cNvSpPr txBox="1"/>
          <p:nvPr/>
        </p:nvSpPr>
        <p:spPr>
          <a:xfrm>
            <a:off x="5582608" y="-1483396"/>
            <a:ext cx="76014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nuclear transport</a:t>
            </a:r>
          </a:p>
        </p:txBody>
      </p:sp>
      <p:pic>
        <p:nvPicPr>
          <p:cNvPr id="3" name="Picture 2" descr="A group of dots and lines&#10;&#10;Description automatically generated">
            <a:extLst>
              <a:ext uri="{FF2B5EF4-FFF2-40B4-BE49-F238E27FC236}">
                <a16:creationId xmlns:a16="http://schemas.microsoft.com/office/drawing/2014/main" id="{71A227CE-B770-C52F-38B7-F5839507288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5"/>
          <a:srcRect l="27300" r="27107"/>
          <a:stretch/>
        </p:blipFill>
        <p:spPr>
          <a:xfrm>
            <a:off x="155354" y="974214"/>
            <a:ext cx="974988" cy="128079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0B8C12B-D836-B6B4-D642-1CC4EA631228}"/>
              </a:ext>
            </a:extLst>
          </p:cNvPr>
          <p:cNvSpPr txBox="1"/>
          <p:nvPr/>
        </p:nvSpPr>
        <p:spPr>
          <a:xfrm>
            <a:off x="417838" y="5880"/>
            <a:ext cx="49385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r>
              <a:rPr lang="en-US" sz="1200" b="1" dirty="0">
                <a:solidFill>
                  <a:srgbClr val="7D4E38"/>
                </a:solidFill>
              </a:rPr>
              <a:t>GVC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09C6F-D332-8467-F53D-F7B9AB6FE3E3}"/>
              </a:ext>
            </a:extLst>
          </p:cNvPr>
          <p:cNvSpPr txBox="1"/>
          <p:nvPr/>
        </p:nvSpPr>
        <p:spPr>
          <a:xfrm>
            <a:off x="5121535" y="0"/>
            <a:ext cx="1097223" cy="4385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00"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r>
              <a:rPr lang="en-US" sz="1200" b="1" dirty="0">
                <a:solidFill>
                  <a:srgbClr val="77673A"/>
                </a:solidFill>
              </a:rPr>
              <a:t>Open Targets</a:t>
            </a:r>
            <a:br>
              <a:rPr lang="en-US" sz="1200" b="1" dirty="0">
                <a:solidFill>
                  <a:srgbClr val="77673A"/>
                </a:solidFill>
              </a:rPr>
            </a:br>
            <a:r>
              <a:rPr lang="en-US" sz="1000" dirty="0">
                <a:solidFill>
                  <a:srgbClr val="77673A"/>
                </a:solidFill>
              </a:rPr>
              <a:t>(genetics)</a:t>
            </a:r>
            <a:endParaRPr lang="en-US" sz="1200" dirty="0">
              <a:solidFill>
                <a:srgbClr val="77673A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A417578-5C6B-196C-DADC-C42C9CD84423}"/>
              </a:ext>
            </a:extLst>
          </p:cNvPr>
          <p:cNvSpPr txBox="1"/>
          <p:nvPr/>
        </p:nvSpPr>
        <p:spPr>
          <a:xfrm>
            <a:off x="2622833" y="5880"/>
            <a:ext cx="7280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00">
                <a:solidFill>
                  <a:schemeClr val="tx2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sz="1200" b="1" dirty="0">
                <a:solidFill>
                  <a:srgbClr val="795F6E"/>
                </a:solidFill>
              </a:rPr>
              <a:t>Agora</a:t>
            </a:r>
            <a:br>
              <a:rPr lang="en-US" sz="1200" b="1" dirty="0">
                <a:solidFill>
                  <a:srgbClr val="795F6E"/>
                </a:solidFill>
              </a:rPr>
            </a:br>
            <a:r>
              <a:rPr lang="en-US" sz="1000" dirty="0">
                <a:solidFill>
                  <a:srgbClr val="795F6E"/>
                </a:solidFill>
              </a:rPr>
              <a:t>(genetics)</a:t>
            </a:r>
            <a:endParaRPr lang="en-US" sz="1200" dirty="0">
              <a:solidFill>
                <a:srgbClr val="795F6E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DFEDC9A-555D-AFE0-D5C0-8666FC3F9E40}"/>
              </a:ext>
            </a:extLst>
          </p:cNvPr>
          <p:cNvSpPr txBox="1"/>
          <p:nvPr/>
        </p:nvSpPr>
        <p:spPr>
          <a:xfrm>
            <a:off x="179332" y="784444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D4E38"/>
                </a:solidFill>
              </a:rPr>
              <a:t>efferocytosis</a:t>
            </a:r>
          </a:p>
          <a:p>
            <a:pPr algn="ctr"/>
            <a:r>
              <a:rPr lang="en-US" sz="600" b="1" dirty="0">
                <a:solidFill>
                  <a:srgbClr val="7D4E38"/>
                </a:solidFill>
              </a:rPr>
              <a:t>cholesterol efflux</a:t>
            </a:r>
          </a:p>
          <a:p>
            <a:pPr algn="ctr"/>
            <a:r>
              <a:rPr lang="en-US" sz="600" b="1" dirty="0">
                <a:solidFill>
                  <a:srgbClr val="7D4E38"/>
                </a:solidFill>
              </a:rPr>
              <a:t>Aβ clearance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B120D66-66B8-1CDC-0955-C0AA2E45C4D4}"/>
              </a:ext>
            </a:extLst>
          </p:cNvPr>
          <p:cNvSpPr txBox="1"/>
          <p:nvPr/>
        </p:nvSpPr>
        <p:spPr>
          <a:xfrm>
            <a:off x="495711" y="1374909"/>
            <a:ext cx="101021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D4E38"/>
                </a:solidFill>
              </a:rPr>
              <a:t>amyloid fibril formation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1894E0E-03D8-1620-47EE-BAD41F05E64F}"/>
              </a:ext>
            </a:extLst>
          </p:cNvPr>
          <p:cNvSpPr txBox="1"/>
          <p:nvPr/>
        </p:nvSpPr>
        <p:spPr>
          <a:xfrm>
            <a:off x="818865" y="1789894"/>
            <a:ext cx="7312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D4E38"/>
                </a:solidFill>
              </a:rPr>
              <a:t>APP processing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AD2076-C948-274C-B62D-2231A16C3761}"/>
              </a:ext>
            </a:extLst>
          </p:cNvPr>
          <p:cNvSpPr txBox="1"/>
          <p:nvPr/>
        </p:nvSpPr>
        <p:spPr>
          <a:xfrm>
            <a:off x="147967" y="2013654"/>
            <a:ext cx="6832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D4E38"/>
                </a:solidFill>
              </a:rPr>
              <a:t>lipid transport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4CDA840-EACD-B8F7-09BE-6C80AC164A2A}"/>
              </a:ext>
            </a:extLst>
          </p:cNvPr>
          <p:cNvSpPr txBox="1"/>
          <p:nvPr/>
        </p:nvSpPr>
        <p:spPr>
          <a:xfrm>
            <a:off x="-89621" y="1473524"/>
            <a:ext cx="82266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D4E38"/>
                </a:solidFill>
              </a:rPr>
              <a:t>immune response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E0C1BA0-C2F1-A861-A4CA-9243065582B8}"/>
              </a:ext>
            </a:extLst>
          </p:cNvPr>
          <p:cNvSpPr txBox="1"/>
          <p:nvPr/>
        </p:nvSpPr>
        <p:spPr>
          <a:xfrm>
            <a:off x="3723858" y="485222"/>
            <a:ext cx="87075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neurite development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05355E4-FC8D-DFFF-5940-943B679C7F97}"/>
              </a:ext>
            </a:extLst>
          </p:cNvPr>
          <p:cNvSpPr txBox="1"/>
          <p:nvPr/>
        </p:nvSpPr>
        <p:spPr>
          <a:xfrm>
            <a:off x="1191529" y="2222318"/>
            <a:ext cx="80823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aerobic respiration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6D25393-F601-B3B9-7664-0FD5C578378F}"/>
              </a:ext>
            </a:extLst>
          </p:cNvPr>
          <p:cNvSpPr txBox="1"/>
          <p:nvPr/>
        </p:nvSpPr>
        <p:spPr>
          <a:xfrm>
            <a:off x="2206346" y="606272"/>
            <a:ext cx="91242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synaptic transmission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E222A17-7694-1367-8B7F-54AEA4CA45BC}"/>
              </a:ext>
            </a:extLst>
          </p:cNvPr>
          <p:cNvSpPr txBox="1"/>
          <p:nvPr/>
        </p:nvSpPr>
        <p:spPr>
          <a:xfrm>
            <a:off x="1876933" y="1361303"/>
            <a:ext cx="83708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leukocyte migration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133101C-65B2-FAAF-CE6B-2BEC6972C020}"/>
              </a:ext>
            </a:extLst>
          </p:cNvPr>
          <p:cNvSpPr txBox="1"/>
          <p:nvPr/>
        </p:nvSpPr>
        <p:spPr>
          <a:xfrm>
            <a:off x="3836153" y="1973251"/>
            <a:ext cx="93807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endopeptidase activity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025652E-2FB6-8CE8-5509-5242D3960E5F}"/>
              </a:ext>
            </a:extLst>
          </p:cNvPr>
          <p:cNvSpPr txBox="1"/>
          <p:nvPr/>
        </p:nvSpPr>
        <p:spPr>
          <a:xfrm>
            <a:off x="1336265" y="766745"/>
            <a:ext cx="61587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endocytosis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C295C83-5956-CADF-2C41-1260C0866D9D}"/>
              </a:ext>
            </a:extLst>
          </p:cNvPr>
          <p:cNvSpPr txBox="1"/>
          <p:nvPr/>
        </p:nvSpPr>
        <p:spPr>
          <a:xfrm>
            <a:off x="2421509" y="2128300"/>
            <a:ext cx="6832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lipid transport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E7188DA-65F8-65D0-AAE8-47AF17F2B9F3}"/>
              </a:ext>
            </a:extLst>
          </p:cNvPr>
          <p:cNvSpPr txBox="1"/>
          <p:nvPr/>
        </p:nvSpPr>
        <p:spPr>
          <a:xfrm>
            <a:off x="3841530" y="2107868"/>
            <a:ext cx="66556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wound healing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18D45F8B-0628-E446-99F7-E343AEC022F1}"/>
              </a:ext>
            </a:extLst>
          </p:cNvPr>
          <p:cNvSpPr txBox="1"/>
          <p:nvPr/>
        </p:nvSpPr>
        <p:spPr>
          <a:xfrm>
            <a:off x="2991478" y="1212889"/>
            <a:ext cx="12570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b="1" dirty="0">
                <a:solidFill>
                  <a:srgbClr val="795F6E"/>
                </a:solidFill>
              </a:rPr>
              <a:t>immune response</a:t>
            </a:r>
            <a:br>
              <a:rPr lang="en-US" sz="600" b="1" dirty="0">
                <a:solidFill>
                  <a:srgbClr val="795F6E"/>
                </a:solidFill>
              </a:rPr>
            </a:br>
            <a:r>
              <a:rPr lang="en-US" sz="600" dirty="0">
                <a:solidFill>
                  <a:srgbClr val="795F6E"/>
                </a:solidFill>
              </a:rPr>
              <a:t>leukocyte adhesion/proliferation</a:t>
            </a:r>
            <a:endParaRPr lang="en-US" sz="600" b="1" dirty="0">
              <a:solidFill>
                <a:srgbClr val="795F6E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CF2224D-907E-565B-3D74-C90381CEF7D3}"/>
              </a:ext>
            </a:extLst>
          </p:cNvPr>
          <p:cNvSpPr txBox="1">
            <a:spLocks/>
          </p:cNvSpPr>
          <p:nvPr/>
        </p:nvSpPr>
        <p:spPr>
          <a:xfrm>
            <a:off x="3269229" y="1664799"/>
            <a:ext cx="7312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APP processing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122DE417-2DF5-9E50-AF3D-2F7A4C6C47C9}"/>
              </a:ext>
            </a:extLst>
          </p:cNvPr>
          <p:cNvSpPr txBox="1"/>
          <p:nvPr/>
        </p:nvSpPr>
        <p:spPr>
          <a:xfrm>
            <a:off x="4453492" y="1436850"/>
            <a:ext cx="73129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7673A"/>
                </a:solidFill>
              </a:rPr>
              <a:t>APP processing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E8339F1-4DEF-6B75-09DC-736D57A10A84}"/>
              </a:ext>
            </a:extLst>
          </p:cNvPr>
          <p:cNvSpPr txBox="1"/>
          <p:nvPr/>
        </p:nvSpPr>
        <p:spPr>
          <a:xfrm>
            <a:off x="4889986" y="-1435643"/>
            <a:ext cx="87075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neurite development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6B77F4-2F24-E7D8-B18E-1F16E876E268}"/>
              </a:ext>
            </a:extLst>
          </p:cNvPr>
          <p:cNvSpPr txBox="1"/>
          <p:nvPr/>
        </p:nvSpPr>
        <p:spPr>
          <a:xfrm>
            <a:off x="5888330" y="-2015798"/>
            <a:ext cx="808235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aerobic respiration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220D922-9B30-772D-BA0B-3BA9A8CF03A4}"/>
              </a:ext>
            </a:extLst>
          </p:cNvPr>
          <p:cNvSpPr txBox="1">
            <a:spLocks/>
          </p:cNvSpPr>
          <p:nvPr/>
        </p:nvSpPr>
        <p:spPr>
          <a:xfrm>
            <a:off x="4430856" y="-2047576"/>
            <a:ext cx="91242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synaptic transmission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DB95A24-B0E1-8D10-7C43-B0DC569421E8}"/>
              </a:ext>
            </a:extLst>
          </p:cNvPr>
          <p:cNvSpPr txBox="1">
            <a:spLocks/>
          </p:cNvSpPr>
          <p:nvPr/>
        </p:nvSpPr>
        <p:spPr>
          <a:xfrm>
            <a:off x="4323318" y="-900522"/>
            <a:ext cx="63350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cell migration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D7FF0A0-E0F9-7A25-B50A-300AC6EFE322}"/>
              </a:ext>
            </a:extLst>
          </p:cNvPr>
          <p:cNvSpPr txBox="1"/>
          <p:nvPr/>
        </p:nvSpPr>
        <p:spPr>
          <a:xfrm>
            <a:off x="4476371" y="715014"/>
            <a:ext cx="875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7673A"/>
                </a:solidFill>
              </a:rPr>
              <a:t>foam cell formation</a:t>
            </a:r>
          </a:p>
          <a:p>
            <a:pPr algn="ctr"/>
            <a:r>
              <a:rPr lang="en-US" sz="600" b="1" dirty="0">
                <a:solidFill>
                  <a:srgbClr val="77673A"/>
                </a:solidFill>
              </a:rPr>
              <a:t>cholesterol efflux</a:t>
            </a:r>
          </a:p>
          <a:p>
            <a:pPr algn="ctr"/>
            <a:r>
              <a:rPr lang="en-US" sz="600" b="1" dirty="0">
                <a:solidFill>
                  <a:srgbClr val="77673A"/>
                </a:solidFill>
              </a:rPr>
              <a:t>lipid transport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A3B157C7-634C-BB6D-7D7D-221FC1280638}"/>
              </a:ext>
            </a:extLst>
          </p:cNvPr>
          <p:cNvCxnSpPr>
            <a:cxnSpLocks/>
          </p:cNvCxnSpPr>
          <p:nvPr/>
        </p:nvCxnSpPr>
        <p:spPr>
          <a:xfrm>
            <a:off x="171475" y="1602632"/>
            <a:ext cx="27432" cy="45720"/>
          </a:xfrm>
          <a:prstGeom prst="line">
            <a:avLst/>
          </a:prstGeom>
          <a:ln w="6350">
            <a:solidFill>
              <a:srgbClr val="7D4E3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C960A09-383C-9B3A-2C1B-D73E58908047}"/>
              </a:ext>
            </a:extLst>
          </p:cNvPr>
          <p:cNvCxnSpPr>
            <a:cxnSpLocks/>
          </p:cNvCxnSpPr>
          <p:nvPr/>
        </p:nvCxnSpPr>
        <p:spPr>
          <a:xfrm flipH="1">
            <a:off x="737268" y="1508565"/>
            <a:ext cx="27432" cy="45720"/>
          </a:xfrm>
          <a:prstGeom prst="line">
            <a:avLst/>
          </a:prstGeom>
          <a:ln w="6350">
            <a:solidFill>
              <a:srgbClr val="7D4E38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1174149B-589E-1A8D-67D5-0C412FCE3478}"/>
              </a:ext>
            </a:extLst>
          </p:cNvPr>
          <p:cNvCxnSpPr>
            <a:cxnSpLocks/>
          </p:cNvCxnSpPr>
          <p:nvPr/>
        </p:nvCxnSpPr>
        <p:spPr>
          <a:xfrm flipH="1">
            <a:off x="1847320" y="2235878"/>
            <a:ext cx="27432" cy="45720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6549605-5FB1-6779-6BA9-CB20409ED615}"/>
              </a:ext>
            </a:extLst>
          </p:cNvPr>
          <p:cNvCxnSpPr>
            <a:cxnSpLocks/>
          </p:cNvCxnSpPr>
          <p:nvPr/>
        </p:nvCxnSpPr>
        <p:spPr>
          <a:xfrm>
            <a:off x="2684190" y="1832026"/>
            <a:ext cx="27432" cy="36576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27A20DC-9747-F203-922B-9247AF054647}"/>
              </a:ext>
            </a:extLst>
          </p:cNvPr>
          <p:cNvCxnSpPr>
            <a:cxnSpLocks/>
          </p:cNvCxnSpPr>
          <p:nvPr/>
        </p:nvCxnSpPr>
        <p:spPr>
          <a:xfrm flipV="1">
            <a:off x="2730132" y="2152169"/>
            <a:ext cx="9144" cy="36576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6C9D0D5-FEEF-8501-F40C-CE796E6FCB37}"/>
              </a:ext>
            </a:extLst>
          </p:cNvPr>
          <p:cNvCxnSpPr>
            <a:cxnSpLocks/>
          </p:cNvCxnSpPr>
          <p:nvPr/>
        </p:nvCxnSpPr>
        <p:spPr>
          <a:xfrm flipH="1">
            <a:off x="4447504" y="-761259"/>
            <a:ext cx="27432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663D6D81-666F-B750-B415-86EE6F354777}"/>
              </a:ext>
            </a:extLst>
          </p:cNvPr>
          <p:cNvCxnSpPr>
            <a:cxnSpLocks/>
          </p:cNvCxnSpPr>
          <p:nvPr/>
        </p:nvCxnSpPr>
        <p:spPr>
          <a:xfrm>
            <a:off x="5224253" y="-1306946"/>
            <a:ext cx="27432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4E080B4E-E798-858E-07F1-04F148FAEF38}"/>
              </a:ext>
            </a:extLst>
          </p:cNvPr>
          <p:cNvCxnSpPr>
            <a:cxnSpLocks/>
          </p:cNvCxnSpPr>
          <p:nvPr/>
        </p:nvCxnSpPr>
        <p:spPr>
          <a:xfrm flipH="1">
            <a:off x="3543279" y="1802596"/>
            <a:ext cx="18288" cy="27432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59C7BACD-7953-3CFC-B13E-BC0F076029D6}"/>
              </a:ext>
            </a:extLst>
          </p:cNvPr>
          <p:cNvCxnSpPr>
            <a:cxnSpLocks/>
          </p:cNvCxnSpPr>
          <p:nvPr/>
        </p:nvCxnSpPr>
        <p:spPr>
          <a:xfrm>
            <a:off x="3914344" y="2017284"/>
            <a:ext cx="18288" cy="27432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C6C86AD7-9909-D6A0-FC53-B00BFF4EE6E7}"/>
              </a:ext>
            </a:extLst>
          </p:cNvPr>
          <p:cNvSpPr txBox="1"/>
          <p:nvPr/>
        </p:nvSpPr>
        <p:spPr>
          <a:xfrm>
            <a:off x="2812788" y="2227194"/>
            <a:ext cx="6767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response to Aβ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049B0B8-AC62-A5D4-61A1-6B83B4CB4589}"/>
              </a:ext>
            </a:extLst>
          </p:cNvPr>
          <p:cNvSpPr txBox="1">
            <a:spLocks/>
          </p:cNvSpPr>
          <p:nvPr/>
        </p:nvSpPr>
        <p:spPr>
          <a:xfrm>
            <a:off x="6087572" y="-900522"/>
            <a:ext cx="676788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response to Aβ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F118DDAB-F9ED-080F-037B-47E0C89DC6F3}"/>
              </a:ext>
            </a:extLst>
          </p:cNvPr>
          <p:cNvSpPr txBox="1">
            <a:spLocks/>
          </p:cNvSpPr>
          <p:nvPr/>
        </p:nvSpPr>
        <p:spPr>
          <a:xfrm>
            <a:off x="5624297" y="-900522"/>
            <a:ext cx="4940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cell cycle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91CC4B43-2D4A-8028-5156-079EEF8599DB}"/>
              </a:ext>
            </a:extLst>
          </p:cNvPr>
          <p:cNvSpPr txBox="1">
            <a:spLocks/>
          </p:cNvSpPr>
          <p:nvPr/>
        </p:nvSpPr>
        <p:spPr>
          <a:xfrm>
            <a:off x="3315843" y="-338476"/>
            <a:ext cx="73610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response to ROS</a:t>
            </a:r>
          </a:p>
        </p:txBody>
      </p: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A416C903-653E-CAD2-E64E-4C70EBD1D00F}"/>
              </a:ext>
            </a:extLst>
          </p:cNvPr>
          <p:cNvCxnSpPr>
            <a:cxnSpLocks/>
          </p:cNvCxnSpPr>
          <p:nvPr/>
        </p:nvCxnSpPr>
        <p:spPr>
          <a:xfrm flipV="1">
            <a:off x="3964671" y="-280880"/>
            <a:ext cx="36576" cy="27432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E874079-9036-D367-3C8A-CB0391AD3D75}"/>
              </a:ext>
            </a:extLst>
          </p:cNvPr>
          <p:cNvCxnSpPr>
            <a:cxnSpLocks/>
          </p:cNvCxnSpPr>
          <p:nvPr/>
        </p:nvCxnSpPr>
        <p:spPr>
          <a:xfrm flipH="1">
            <a:off x="6429571" y="-776965"/>
            <a:ext cx="0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2118F070-ACDE-AC5E-C6DA-FDA2B42A4BBD}"/>
              </a:ext>
            </a:extLst>
          </p:cNvPr>
          <p:cNvSpPr txBox="1">
            <a:spLocks/>
          </p:cNvSpPr>
          <p:nvPr/>
        </p:nvSpPr>
        <p:spPr>
          <a:xfrm>
            <a:off x="5650948" y="-255966"/>
            <a:ext cx="61587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7673A"/>
                </a:solidFill>
              </a:rPr>
              <a:t>endocytosis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3E8EBAD-2829-E81D-7A4F-076015231529}"/>
              </a:ext>
            </a:extLst>
          </p:cNvPr>
          <p:cNvCxnSpPr>
            <a:cxnSpLocks/>
          </p:cNvCxnSpPr>
          <p:nvPr/>
        </p:nvCxnSpPr>
        <p:spPr>
          <a:xfrm>
            <a:off x="5933306" y="-248937"/>
            <a:ext cx="9144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C7F33AC4-E0CF-E1E8-BD04-E6761057C5D4}"/>
              </a:ext>
            </a:extLst>
          </p:cNvPr>
          <p:cNvCxnSpPr>
            <a:cxnSpLocks/>
          </p:cNvCxnSpPr>
          <p:nvPr/>
        </p:nvCxnSpPr>
        <p:spPr>
          <a:xfrm flipH="1">
            <a:off x="6290659" y="-1886917"/>
            <a:ext cx="0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039615BE-EF26-9693-DA16-E45EF72ABF2F}"/>
              </a:ext>
            </a:extLst>
          </p:cNvPr>
          <p:cNvCxnSpPr>
            <a:cxnSpLocks/>
          </p:cNvCxnSpPr>
          <p:nvPr/>
        </p:nvCxnSpPr>
        <p:spPr>
          <a:xfrm flipH="1">
            <a:off x="1843061" y="2563850"/>
            <a:ext cx="36576" cy="18288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2E27152A-EE9B-FEB4-14CF-90FBD87434D6}"/>
              </a:ext>
            </a:extLst>
          </p:cNvPr>
          <p:cNvCxnSpPr>
            <a:cxnSpLocks/>
          </p:cNvCxnSpPr>
          <p:nvPr/>
        </p:nvCxnSpPr>
        <p:spPr>
          <a:xfrm flipV="1">
            <a:off x="3112480" y="2357353"/>
            <a:ext cx="0" cy="36576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TextBox 112">
            <a:extLst>
              <a:ext uri="{FF2B5EF4-FFF2-40B4-BE49-F238E27FC236}">
                <a16:creationId xmlns:a16="http://schemas.microsoft.com/office/drawing/2014/main" id="{07AAB35B-2332-EBD9-7565-EB3DA31B1B49}"/>
              </a:ext>
            </a:extLst>
          </p:cNvPr>
          <p:cNvSpPr txBox="1">
            <a:spLocks/>
          </p:cNvSpPr>
          <p:nvPr/>
        </p:nvSpPr>
        <p:spPr>
          <a:xfrm>
            <a:off x="5758321" y="810433"/>
            <a:ext cx="822661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7673A"/>
                </a:solidFill>
              </a:rPr>
              <a:t>immune response</a:t>
            </a:r>
          </a:p>
        </p:txBody>
      </p: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4A690125-2F7C-0FF8-9FF0-9ADCFC2560A1}"/>
              </a:ext>
            </a:extLst>
          </p:cNvPr>
          <p:cNvCxnSpPr>
            <a:cxnSpLocks/>
          </p:cNvCxnSpPr>
          <p:nvPr/>
        </p:nvCxnSpPr>
        <p:spPr>
          <a:xfrm flipH="1">
            <a:off x="5861853" y="-774267"/>
            <a:ext cx="0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6" name="TextBox 115">
            <a:extLst>
              <a:ext uri="{FF2B5EF4-FFF2-40B4-BE49-F238E27FC236}">
                <a16:creationId xmlns:a16="http://schemas.microsoft.com/office/drawing/2014/main" id="{8EDE8B15-F92A-6135-C789-E2E3212041B5}"/>
              </a:ext>
            </a:extLst>
          </p:cNvPr>
          <p:cNvSpPr txBox="1">
            <a:spLocks/>
          </p:cNvSpPr>
          <p:nvPr/>
        </p:nvSpPr>
        <p:spPr>
          <a:xfrm>
            <a:off x="5720310" y="-1025212"/>
            <a:ext cx="8547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miRNA transcription</a:t>
            </a:r>
          </a:p>
        </p:txBody>
      </p: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33E59A24-2638-45D4-7DDF-AEF062330E9E}"/>
              </a:ext>
            </a:extLst>
          </p:cNvPr>
          <p:cNvCxnSpPr>
            <a:cxnSpLocks/>
          </p:cNvCxnSpPr>
          <p:nvPr/>
        </p:nvCxnSpPr>
        <p:spPr>
          <a:xfrm flipH="1">
            <a:off x="5772014" y="-1354246"/>
            <a:ext cx="9144" cy="36576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00CC975A-E55B-3D60-0C9B-A55FA66B731F}"/>
              </a:ext>
            </a:extLst>
          </p:cNvPr>
          <p:cNvCxnSpPr>
            <a:cxnSpLocks/>
          </p:cNvCxnSpPr>
          <p:nvPr/>
        </p:nvCxnSpPr>
        <p:spPr>
          <a:xfrm flipH="1">
            <a:off x="6019577" y="-1021073"/>
            <a:ext cx="0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1" name="TextBox 120">
            <a:extLst>
              <a:ext uri="{FF2B5EF4-FFF2-40B4-BE49-F238E27FC236}">
                <a16:creationId xmlns:a16="http://schemas.microsoft.com/office/drawing/2014/main" id="{A63C7137-387F-60F2-A3ED-7CC4A818126B}"/>
              </a:ext>
            </a:extLst>
          </p:cNvPr>
          <p:cNvSpPr txBox="1">
            <a:spLocks/>
          </p:cNvSpPr>
          <p:nvPr/>
        </p:nvSpPr>
        <p:spPr>
          <a:xfrm>
            <a:off x="6266822" y="-466621"/>
            <a:ext cx="6142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GABAergic</a:t>
            </a:r>
            <a:br>
              <a:rPr lang="en-US" sz="600" dirty="0">
                <a:solidFill>
                  <a:srgbClr val="77673A"/>
                </a:solidFill>
              </a:rPr>
            </a:br>
            <a:r>
              <a:rPr lang="en-US" sz="600" dirty="0">
                <a:solidFill>
                  <a:srgbClr val="77673A"/>
                </a:solidFill>
              </a:rPr>
              <a:t>transmission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96442FE2-D3BC-A868-5E52-047058A19C59}"/>
              </a:ext>
            </a:extLst>
          </p:cNvPr>
          <p:cNvSpPr txBox="1"/>
          <p:nvPr/>
        </p:nvSpPr>
        <p:spPr>
          <a:xfrm>
            <a:off x="4238320" y="-1341967"/>
            <a:ext cx="654346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kinase activity</a:t>
            </a:r>
          </a:p>
        </p:txBody>
      </p: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159CC697-8A09-3C06-BE84-212F89CBE867}"/>
              </a:ext>
            </a:extLst>
          </p:cNvPr>
          <p:cNvCxnSpPr>
            <a:cxnSpLocks/>
          </p:cNvCxnSpPr>
          <p:nvPr/>
        </p:nvCxnSpPr>
        <p:spPr>
          <a:xfrm>
            <a:off x="4625648" y="-1209938"/>
            <a:ext cx="9144" cy="36576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EE6446F6-DFA5-55E2-1262-15D49E003FEB}"/>
              </a:ext>
            </a:extLst>
          </p:cNvPr>
          <p:cNvSpPr txBox="1">
            <a:spLocks/>
          </p:cNvSpPr>
          <p:nvPr/>
        </p:nvSpPr>
        <p:spPr>
          <a:xfrm>
            <a:off x="5736788" y="1874275"/>
            <a:ext cx="6415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7673A"/>
                </a:solidFill>
              </a:rPr>
              <a:t>Aβ clearance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D628A4E-C6DD-C7B6-6D61-41E63CA4FE61}"/>
              </a:ext>
            </a:extLst>
          </p:cNvPr>
          <p:cNvCxnSpPr>
            <a:cxnSpLocks/>
          </p:cNvCxnSpPr>
          <p:nvPr/>
        </p:nvCxnSpPr>
        <p:spPr>
          <a:xfrm>
            <a:off x="5990296" y="1879376"/>
            <a:ext cx="0" cy="45720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8B7637F4-3DBB-A82A-09C8-3E9C317267FE}"/>
              </a:ext>
            </a:extLst>
          </p:cNvPr>
          <p:cNvSpPr txBox="1">
            <a:spLocks/>
          </p:cNvSpPr>
          <p:nvPr/>
        </p:nvSpPr>
        <p:spPr>
          <a:xfrm>
            <a:off x="6152000" y="1305259"/>
            <a:ext cx="69602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7673A"/>
                </a:solidFill>
              </a:rPr>
              <a:t>TNF production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7F7650C-EC43-840A-3DDF-BFBEB22E319B}"/>
              </a:ext>
            </a:extLst>
          </p:cNvPr>
          <p:cNvSpPr txBox="1"/>
          <p:nvPr/>
        </p:nvSpPr>
        <p:spPr>
          <a:xfrm>
            <a:off x="5542665" y="1203307"/>
            <a:ext cx="101021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00">
                <a:solidFill>
                  <a:srgbClr val="77673A"/>
                </a:solidFill>
              </a:defRPr>
            </a:lvl1pPr>
          </a:lstStyle>
          <a:p>
            <a:r>
              <a:rPr lang="en-US" b="1" dirty="0"/>
              <a:t>amyloid fibril formation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15C4516-C57B-208A-3CB8-0CF37C5D43DD}"/>
              </a:ext>
            </a:extLst>
          </p:cNvPr>
          <p:cNvCxnSpPr>
            <a:cxnSpLocks/>
          </p:cNvCxnSpPr>
          <p:nvPr/>
        </p:nvCxnSpPr>
        <p:spPr>
          <a:xfrm flipH="1">
            <a:off x="5701780" y="1334646"/>
            <a:ext cx="9144" cy="36576"/>
          </a:xfrm>
          <a:prstGeom prst="line">
            <a:avLst/>
          </a:prstGeom>
          <a:ln w="6350">
            <a:solidFill>
              <a:srgbClr val="77673A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B975552-957F-53C5-EEF6-1916E25E4618}"/>
              </a:ext>
            </a:extLst>
          </p:cNvPr>
          <p:cNvSpPr txBox="1"/>
          <p:nvPr/>
        </p:nvSpPr>
        <p:spPr>
          <a:xfrm>
            <a:off x="3582811" y="951411"/>
            <a:ext cx="732894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dirty="0">
                <a:solidFill>
                  <a:srgbClr val="795F6E"/>
                </a:solidFill>
              </a:rPr>
              <a:t>synaptic pruning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CFE3FF0-6254-27A9-59C3-71AE46A224E2}"/>
              </a:ext>
            </a:extLst>
          </p:cNvPr>
          <p:cNvSpPr txBox="1">
            <a:spLocks/>
          </p:cNvSpPr>
          <p:nvPr/>
        </p:nvSpPr>
        <p:spPr>
          <a:xfrm>
            <a:off x="1624653" y="449905"/>
            <a:ext cx="64152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Aβ clearance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273969F-A6A0-D286-BAFF-7EE56BE56CE8}"/>
              </a:ext>
            </a:extLst>
          </p:cNvPr>
          <p:cNvSpPr txBox="1"/>
          <p:nvPr/>
        </p:nvSpPr>
        <p:spPr>
          <a:xfrm>
            <a:off x="2033578" y="1702052"/>
            <a:ext cx="805029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00" b="1" dirty="0">
                <a:solidFill>
                  <a:srgbClr val="795F6E"/>
                </a:solidFill>
              </a:rPr>
              <a:t>cholesterol efflux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4ECBF0-1A11-6CF7-90D9-6BD3764553ED}"/>
              </a:ext>
            </a:extLst>
          </p:cNvPr>
          <p:cNvSpPr txBox="1"/>
          <p:nvPr/>
        </p:nvSpPr>
        <p:spPr>
          <a:xfrm>
            <a:off x="2793348" y="2688937"/>
            <a:ext cx="1010213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algn="ctr">
              <a:defRPr sz="600">
                <a:solidFill>
                  <a:srgbClr val="795F6E"/>
                </a:solidFill>
              </a:defRPr>
            </a:lvl1pPr>
          </a:lstStyle>
          <a:p>
            <a:r>
              <a:rPr lang="en-US" b="1" dirty="0"/>
              <a:t>amyloid fibril formation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4D8CAF1-389C-BB0B-3295-62527BBDB48A}"/>
              </a:ext>
            </a:extLst>
          </p:cNvPr>
          <p:cNvCxnSpPr>
            <a:cxnSpLocks/>
          </p:cNvCxnSpPr>
          <p:nvPr/>
        </p:nvCxnSpPr>
        <p:spPr>
          <a:xfrm>
            <a:off x="2969455" y="2722302"/>
            <a:ext cx="18288" cy="27432"/>
          </a:xfrm>
          <a:prstGeom prst="line">
            <a:avLst/>
          </a:prstGeom>
          <a:ln w="6350">
            <a:solidFill>
              <a:srgbClr val="795F6E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9225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617CFA7-4975-E5E2-6758-20A3F1511A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194" r="24194"/>
          <a:stretch/>
        </p:blipFill>
        <p:spPr>
          <a:xfrm>
            <a:off x="2421170" y="0"/>
            <a:ext cx="2015658" cy="3017838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BA1D02-91F5-2AE1-101F-364F993C20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9104" r="18901"/>
          <a:stretch/>
        </p:blipFill>
        <p:spPr>
          <a:xfrm>
            <a:off x="0" y="0"/>
            <a:ext cx="2421172" cy="30178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1772FFC-CAC8-C70F-D08B-39491439068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8290" r="19715"/>
          <a:stretch/>
        </p:blipFill>
        <p:spPr>
          <a:xfrm>
            <a:off x="4436828" y="0"/>
            <a:ext cx="2421172" cy="30178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73EC3B2-DEDC-64D9-CC1C-124C527EB4D5}"/>
              </a:ext>
            </a:extLst>
          </p:cNvPr>
          <p:cNvSpPr txBox="1"/>
          <p:nvPr/>
        </p:nvSpPr>
        <p:spPr>
          <a:xfrm>
            <a:off x="5265835" y="2681435"/>
            <a:ext cx="763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726085-B23F-8521-8665-A41C04127FFD}"/>
              </a:ext>
            </a:extLst>
          </p:cNvPr>
          <p:cNvSpPr txBox="1"/>
          <p:nvPr/>
        </p:nvSpPr>
        <p:spPr>
          <a:xfrm>
            <a:off x="695893" y="2681435"/>
            <a:ext cx="10293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genetics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31B5F5-629D-8E6B-3389-6E341253450A}"/>
              </a:ext>
            </a:extLst>
          </p:cNvPr>
          <p:cNvSpPr txBox="1"/>
          <p:nvPr/>
        </p:nvSpPr>
        <p:spPr>
          <a:xfrm>
            <a:off x="2773210" y="2681607"/>
            <a:ext cx="13115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multiomics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35709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983D38-A7D6-EA38-C46A-ACB4074C22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B07813C-479A-7B29-2739-D13EFC2B2C4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739" r="26841"/>
          <a:stretch/>
        </p:blipFill>
        <p:spPr>
          <a:xfrm>
            <a:off x="0" y="0"/>
            <a:ext cx="1812898" cy="301783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BB4FDF3-8D0F-B1FC-E24B-F9A11809E75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1141" r="21548"/>
          <a:stretch/>
        </p:blipFill>
        <p:spPr>
          <a:xfrm>
            <a:off x="2130476" y="0"/>
            <a:ext cx="2238292" cy="301783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6810A52-2348-163D-F575-9763D35F283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464" r="22464"/>
          <a:stretch/>
        </p:blipFill>
        <p:spPr>
          <a:xfrm>
            <a:off x="4686346" y="0"/>
            <a:ext cx="2150828" cy="301783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FBD732AC-F2A9-8D05-18E2-F8492A4E828B}"/>
              </a:ext>
            </a:extLst>
          </p:cNvPr>
          <p:cNvSpPr txBox="1"/>
          <p:nvPr/>
        </p:nvSpPr>
        <p:spPr>
          <a:xfrm>
            <a:off x="5548400" y="2635487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F66CC1-78E6-12BE-2601-28224F5613CA}"/>
              </a:ext>
            </a:extLst>
          </p:cNvPr>
          <p:cNvSpPr txBox="1"/>
          <p:nvPr/>
        </p:nvSpPr>
        <p:spPr>
          <a:xfrm>
            <a:off x="666640" y="2638021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D470630-5E3A-8B31-8E06-24BDCA4B1DC2}"/>
              </a:ext>
            </a:extLst>
          </p:cNvPr>
          <p:cNvSpPr txBox="1"/>
          <p:nvPr/>
        </p:nvSpPr>
        <p:spPr>
          <a:xfrm>
            <a:off x="3011416" y="263548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PD</a:t>
            </a:r>
          </a:p>
        </p:txBody>
      </p:sp>
    </p:spTree>
    <p:extLst>
      <p:ext uri="{BB962C8B-B14F-4D97-AF65-F5344CB8AC3E}">
        <p14:creationId xmlns:p14="http://schemas.microsoft.com/office/powerpoint/2010/main" val="22921896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3165</TotalTime>
  <Words>226</Words>
  <Application>Microsoft Macintosh PowerPoint</Application>
  <PresentationFormat>Custom</PresentationFormat>
  <Paragraphs>97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Marcora, Edoardo</dc:creator>
  <cp:lastModifiedBy>Marcora, Edoardo</cp:lastModifiedBy>
  <cp:revision>102</cp:revision>
  <dcterms:created xsi:type="dcterms:W3CDTF">2024-12-19T16:31:25Z</dcterms:created>
  <dcterms:modified xsi:type="dcterms:W3CDTF">2025-03-06T15:18:31Z</dcterms:modified>
</cp:coreProperties>
</file>

<file path=docProps/thumbnail.jpeg>
</file>